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notesMasterIdLst>
    <p:notesMasterId r:id="rId24"/>
  </p:notesMasterIdLst>
  <p:sldIdLst>
    <p:sldId id="259" r:id="rId2"/>
    <p:sldId id="257" r:id="rId3"/>
    <p:sldId id="271" r:id="rId4"/>
    <p:sldId id="270" r:id="rId5"/>
    <p:sldId id="433" r:id="rId6"/>
    <p:sldId id="434" r:id="rId7"/>
    <p:sldId id="435" r:id="rId8"/>
    <p:sldId id="436" r:id="rId9"/>
    <p:sldId id="438" r:id="rId10"/>
    <p:sldId id="432" r:id="rId11"/>
    <p:sldId id="440" r:id="rId12"/>
    <p:sldId id="449" r:id="rId13"/>
    <p:sldId id="441" r:id="rId14"/>
    <p:sldId id="450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5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954B70E-C59D-47AD-B29E-D76627A60E30}">
          <p14:sldIdLst>
            <p14:sldId id="259"/>
            <p14:sldId id="257"/>
            <p14:sldId id="271"/>
            <p14:sldId id="270"/>
            <p14:sldId id="433"/>
          </p14:sldIdLst>
        </p14:section>
        <p14:section name="Insights" id="{77E878C5-88D2-4624-8790-A4C92106846E}">
          <p14:sldIdLst>
            <p14:sldId id="434"/>
            <p14:sldId id="435"/>
            <p14:sldId id="436"/>
            <p14:sldId id="438"/>
            <p14:sldId id="432"/>
            <p14:sldId id="440"/>
            <p14:sldId id="449"/>
            <p14:sldId id="441"/>
            <p14:sldId id="450"/>
            <p14:sldId id="442"/>
            <p14:sldId id="443"/>
            <p14:sldId id="444"/>
            <p14:sldId id="445"/>
            <p14:sldId id="446"/>
            <p14:sldId id="447"/>
            <p14:sldId id="448"/>
            <p14:sldId id="4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C7957F-2488-485E-B69A-10B6E6578140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B085F71-DDCB-4D15-A412-F20ED7050EB3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DATA SCIENCE LIFECYCLE</a:t>
          </a:r>
          <a:endParaRPr lang="en-IN" b="1" dirty="0">
            <a:solidFill>
              <a:schemeClr val="bg1"/>
            </a:solidFill>
          </a:endParaRPr>
        </a:p>
      </dgm:t>
    </dgm:pt>
    <dgm:pt modelId="{6361FDDF-80B2-4624-900F-B1A3FEAB72C5}" type="parTrans" cxnId="{9294A176-1B50-418C-B00C-C43FF09BF759}">
      <dgm:prSet/>
      <dgm:spPr/>
      <dgm:t>
        <a:bodyPr/>
        <a:lstStyle/>
        <a:p>
          <a:endParaRPr lang="en-IN"/>
        </a:p>
      </dgm:t>
    </dgm:pt>
    <dgm:pt modelId="{22998674-4162-40AB-B1A1-CA8A9ECFBFD4}" type="sibTrans" cxnId="{9294A176-1B50-418C-B00C-C43FF09BF759}">
      <dgm:prSet/>
      <dgm:spPr/>
      <dgm:t>
        <a:bodyPr/>
        <a:lstStyle/>
        <a:p>
          <a:endParaRPr lang="en-IN"/>
        </a:p>
      </dgm:t>
    </dgm:pt>
    <dgm:pt modelId="{1CB22537-8125-401F-9222-0029BC6A4BB2}">
      <dgm:prSet phldrT="[Text]"/>
      <dgm:spPr/>
      <dgm:t>
        <a:bodyPr/>
        <a:lstStyle/>
        <a:p>
          <a:r>
            <a:rPr lang="en-US" b="1" u="none" dirty="0">
              <a:solidFill>
                <a:schemeClr val="bg1"/>
              </a:solidFill>
            </a:rPr>
            <a:t>01</a:t>
          </a:r>
        </a:p>
        <a:p>
          <a:r>
            <a:rPr lang="en-US" b="1" dirty="0">
              <a:solidFill>
                <a:schemeClr val="bg1"/>
              </a:solidFill>
            </a:rPr>
            <a:t>Problem Statement</a:t>
          </a:r>
          <a:endParaRPr lang="en-IN" b="1" dirty="0">
            <a:solidFill>
              <a:schemeClr val="bg1"/>
            </a:solidFill>
          </a:endParaRPr>
        </a:p>
      </dgm:t>
    </dgm:pt>
    <dgm:pt modelId="{82745021-44E8-4B0D-B744-ED8A56A21695}" type="parTrans" cxnId="{78CE5657-1B74-4951-9247-60BACC730B94}">
      <dgm:prSet/>
      <dgm:spPr/>
      <dgm:t>
        <a:bodyPr/>
        <a:lstStyle/>
        <a:p>
          <a:endParaRPr lang="en-IN"/>
        </a:p>
      </dgm:t>
    </dgm:pt>
    <dgm:pt modelId="{E55BBDB7-89AA-4367-B881-DD2F6F6C23C1}" type="sibTrans" cxnId="{78CE5657-1B74-4951-9247-60BACC730B94}">
      <dgm:prSet/>
      <dgm:spPr/>
      <dgm:t>
        <a:bodyPr/>
        <a:lstStyle/>
        <a:p>
          <a:endParaRPr lang="en-IN" b="1">
            <a:solidFill>
              <a:schemeClr val="bg2"/>
            </a:solidFill>
          </a:endParaRPr>
        </a:p>
      </dgm:t>
    </dgm:pt>
    <dgm:pt modelId="{EF1A45A0-2EE7-4D99-8B8A-1F77B5FD7F12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02</a:t>
          </a:r>
        </a:p>
        <a:p>
          <a:r>
            <a:rPr lang="en-US" b="1" dirty="0">
              <a:solidFill>
                <a:schemeClr val="bg1"/>
              </a:solidFill>
            </a:rPr>
            <a:t>Data Mining</a:t>
          </a:r>
          <a:endParaRPr lang="en-IN" b="1" dirty="0">
            <a:solidFill>
              <a:schemeClr val="bg1"/>
            </a:solidFill>
          </a:endParaRPr>
        </a:p>
      </dgm:t>
    </dgm:pt>
    <dgm:pt modelId="{3C1A0600-8259-4506-ABDE-4A4B6B538A9E}" type="parTrans" cxnId="{0099E434-9BBF-40F5-9FE2-1AABE102167C}">
      <dgm:prSet/>
      <dgm:spPr/>
      <dgm:t>
        <a:bodyPr/>
        <a:lstStyle/>
        <a:p>
          <a:endParaRPr lang="en-IN"/>
        </a:p>
      </dgm:t>
    </dgm:pt>
    <dgm:pt modelId="{38FCF01D-4E38-4600-9A02-6B8A4C8B65CC}" type="sibTrans" cxnId="{0099E434-9BBF-40F5-9FE2-1AABE102167C}">
      <dgm:prSet/>
      <dgm:spPr/>
      <dgm:t>
        <a:bodyPr/>
        <a:lstStyle/>
        <a:p>
          <a:endParaRPr lang="en-IN" b="1">
            <a:solidFill>
              <a:schemeClr val="bg2"/>
            </a:solidFill>
          </a:endParaRPr>
        </a:p>
      </dgm:t>
    </dgm:pt>
    <dgm:pt modelId="{B15C5E4E-5C5A-46CD-932D-ECCB1306F62F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05</a:t>
          </a:r>
        </a:p>
        <a:p>
          <a:r>
            <a:rPr lang="en-US" b="1" dirty="0">
              <a:solidFill>
                <a:schemeClr val="bg1"/>
              </a:solidFill>
            </a:rPr>
            <a:t>Feature Engineering</a:t>
          </a:r>
          <a:endParaRPr lang="en-IN" b="1" dirty="0">
            <a:solidFill>
              <a:schemeClr val="bg1"/>
            </a:solidFill>
          </a:endParaRPr>
        </a:p>
      </dgm:t>
    </dgm:pt>
    <dgm:pt modelId="{84D1A0E5-7A6F-4093-ABC3-B973F2B69AD4}" type="parTrans" cxnId="{202841FA-8049-4F92-9846-DA08E5800F81}">
      <dgm:prSet/>
      <dgm:spPr/>
      <dgm:t>
        <a:bodyPr/>
        <a:lstStyle/>
        <a:p>
          <a:endParaRPr lang="en-IN"/>
        </a:p>
      </dgm:t>
    </dgm:pt>
    <dgm:pt modelId="{B9F29346-99CA-4008-A306-4B4F17AC3C5E}" type="sibTrans" cxnId="{202841FA-8049-4F92-9846-DA08E5800F81}">
      <dgm:prSet/>
      <dgm:spPr/>
      <dgm:t>
        <a:bodyPr/>
        <a:lstStyle/>
        <a:p>
          <a:endParaRPr lang="en-IN" b="1">
            <a:solidFill>
              <a:schemeClr val="bg2"/>
            </a:solidFill>
          </a:endParaRPr>
        </a:p>
      </dgm:t>
    </dgm:pt>
    <dgm:pt modelId="{81A3F066-D134-4662-9BE9-5A45F371DE6E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06</a:t>
          </a:r>
        </a:p>
        <a:p>
          <a:r>
            <a:rPr lang="en-US" b="1" dirty="0">
              <a:solidFill>
                <a:schemeClr val="bg1"/>
              </a:solidFill>
            </a:rPr>
            <a:t>Predictive Modeling</a:t>
          </a:r>
          <a:endParaRPr lang="en-IN" b="1" dirty="0">
            <a:solidFill>
              <a:schemeClr val="bg1"/>
            </a:solidFill>
          </a:endParaRPr>
        </a:p>
      </dgm:t>
    </dgm:pt>
    <dgm:pt modelId="{B3823006-BEF2-430B-B45E-8DB37B810B50}" type="parTrans" cxnId="{23D33EA8-8E37-4901-85AC-4A6E90B3ED18}">
      <dgm:prSet/>
      <dgm:spPr/>
      <dgm:t>
        <a:bodyPr/>
        <a:lstStyle/>
        <a:p>
          <a:endParaRPr lang="en-IN"/>
        </a:p>
      </dgm:t>
    </dgm:pt>
    <dgm:pt modelId="{5E42737E-1083-4BA4-9BF4-8FF3E9E444CF}" type="sibTrans" cxnId="{23D33EA8-8E37-4901-85AC-4A6E90B3ED18}">
      <dgm:prSet/>
      <dgm:spPr/>
      <dgm:t>
        <a:bodyPr/>
        <a:lstStyle/>
        <a:p>
          <a:endParaRPr lang="en-IN" b="1">
            <a:solidFill>
              <a:schemeClr val="bg2"/>
            </a:solidFill>
          </a:endParaRPr>
        </a:p>
      </dgm:t>
    </dgm:pt>
    <dgm:pt modelId="{7CC193FC-3222-4936-9C9D-395C95C4AC1D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03</a:t>
          </a:r>
        </a:p>
        <a:p>
          <a:r>
            <a:rPr lang="en-US" b="1" dirty="0">
              <a:solidFill>
                <a:schemeClr val="bg1"/>
              </a:solidFill>
            </a:rPr>
            <a:t>Data Cleaning</a:t>
          </a:r>
          <a:endParaRPr lang="en-IN" b="1" dirty="0">
            <a:solidFill>
              <a:schemeClr val="bg1"/>
            </a:solidFill>
          </a:endParaRPr>
        </a:p>
      </dgm:t>
    </dgm:pt>
    <dgm:pt modelId="{4D00668B-29EC-4C27-9B02-4ECE943F9155}" type="parTrans" cxnId="{D03216B0-C8AF-42ED-8EAC-7C237E037584}">
      <dgm:prSet/>
      <dgm:spPr/>
      <dgm:t>
        <a:bodyPr/>
        <a:lstStyle/>
        <a:p>
          <a:endParaRPr lang="en-IN"/>
        </a:p>
      </dgm:t>
    </dgm:pt>
    <dgm:pt modelId="{03596F9B-5781-471C-B9BC-7EE0F3898915}" type="sibTrans" cxnId="{D03216B0-C8AF-42ED-8EAC-7C237E037584}">
      <dgm:prSet/>
      <dgm:spPr/>
      <dgm:t>
        <a:bodyPr/>
        <a:lstStyle/>
        <a:p>
          <a:endParaRPr lang="en-IN" b="1">
            <a:solidFill>
              <a:schemeClr val="bg2"/>
            </a:solidFill>
          </a:endParaRPr>
        </a:p>
      </dgm:t>
    </dgm:pt>
    <dgm:pt modelId="{D25E73DD-67C3-4DBF-BFD6-706FB8DD1DC6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04</a:t>
          </a:r>
        </a:p>
        <a:p>
          <a:r>
            <a:rPr lang="en-US" b="1" dirty="0">
              <a:solidFill>
                <a:schemeClr val="bg1"/>
              </a:solidFill>
            </a:rPr>
            <a:t>Data Exploration</a:t>
          </a:r>
          <a:endParaRPr lang="en-IN" b="1" dirty="0">
            <a:solidFill>
              <a:schemeClr val="bg1"/>
            </a:solidFill>
          </a:endParaRPr>
        </a:p>
      </dgm:t>
    </dgm:pt>
    <dgm:pt modelId="{E9479F5B-E463-4CA7-800C-73240CC4FF59}" type="parTrans" cxnId="{8343E512-D756-4DBC-8324-6ECBC9A8C5DF}">
      <dgm:prSet/>
      <dgm:spPr/>
      <dgm:t>
        <a:bodyPr/>
        <a:lstStyle/>
        <a:p>
          <a:endParaRPr lang="en-IN"/>
        </a:p>
      </dgm:t>
    </dgm:pt>
    <dgm:pt modelId="{C33D2467-0BCB-47A2-9E11-AD0F1B758DCE}" type="sibTrans" cxnId="{8343E512-D756-4DBC-8324-6ECBC9A8C5DF}">
      <dgm:prSet/>
      <dgm:spPr/>
      <dgm:t>
        <a:bodyPr/>
        <a:lstStyle/>
        <a:p>
          <a:endParaRPr lang="en-IN" b="1">
            <a:solidFill>
              <a:schemeClr val="bg2"/>
            </a:solidFill>
          </a:endParaRPr>
        </a:p>
      </dgm:t>
    </dgm:pt>
    <dgm:pt modelId="{3030F4B1-B55C-446D-9CC5-43A7F6E8B2DD}" type="pres">
      <dgm:prSet presAssocID="{89C7957F-2488-485E-B69A-10B6E657814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1049AD8-68C4-4FD5-814B-8BD81F75654C}" type="pres">
      <dgm:prSet presAssocID="{9B085F71-DDCB-4D15-A412-F20ED7050EB3}" presName="centerShape" presStyleLbl="node0" presStyleIdx="0" presStyleCnt="1"/>
      <dgm:spPr/>
    </dgm:pt>
    <dgm:pt modelId="{FFB69074-DDBF-48EF-B39A-A3B8C3634665}" type="pres">
      <dgm:prSet presAssocID="{1CB22537-8125-401F-9222-0029BC6A4BB2}" presName="node" presStyleLbl="node1" presStyleIdx="0" presStyleCnt="6">
        <dgm:presLayoutVars>
          <dgm:bulletEnabled val="1"/>
        </dgm:presLayoutVars>
      </dgm:prSet>
      <dgm:spPr/>
    </dgm:pt>
    <dgm:pt modelId="{7421939B-FBFA-449F-8F89-A83CF8FEFF96}" type="pres">
      <dgm:prSet presAssocID="{1CB22537-8125-401F-9222-0029BC6A4BB2}" presName="dummy" presStyleCnt="0"/>
      <dgm:spPr/>
    </dgm:pt>
    <dgm:pt modelId="{D04BC989-5E02-44EA-A40F-7F064EFA56F5}" type="pres">
      <dgm:prSet presAssocID="{E55BBDB7-89AA-4367-B881-DD2F6F6C23C1}" presName="sibTrans" presStyleLbl="sibTrans2D1" presStyleIdx="0" presStyleCnt="6" custLinFactNeighborY="576"/>
      <dgm:spPr/>
    </dgm:pt>
    <dgm:pt modelId="{3FA4FE6B-7B0B-4F44-B935-184FBEBB3653}" type="pres">
      <dgm:prSet presAssocID="{EF1A45A0-2EE7-4D99-8B8A-1F77B5FD7F12}" presName="node" presStyleLbl="node1" presStyleIdx="1" presStyleCnt="6" custScaleY="101064" custRadScaleRad="102929" custRadScaleInc="-10338">
        <dgm:presLayoutVars>
          <dgm:bulletEnabled val="1"/>
        </dgm:presLayoutVars>
      </dgm:prSet>
      <dgm:spPr/>
    </dgm:pt>
    <dgm:pt modelId="{3FEB1D31-90B7-4542-8D29-A3BEE95D8601}" type="pres">
      <dgm:prSet presAssocID="{EF1A45A0-2EE7-4D99-8B8A-1F77B5FD7F12}" presName="dummy" presStyleCnt="0"/>
      <dgm:spPr/>
    </dgm:pt>
    <dgm:pt modelId="{EF638447-78DD-4BB8-B889-87B296E0DA82}" type="pres">
      <dgm:prSet presAssocID="{38FCF01D-4E38-4600-9A02-6B8A4C8B65CC}" presName="sibTrans" presStyleLbl="sibTrans2D1" presStyleIdx="1" presStyleCnt="6" custScaleY="100354"/>
      <dgm:spPr/>
    </dgm:pt>
    <dgm:pt modelId="{19C3CAAB-84CA-4432-864B-977C1DE63ADB}" type="pres">
      <dgm:prSet presAssocID="{7CC193FC-3222-4936-9C9D-395C95C4AC1D}" presName="node" presStyleLbl="node1" presStyleIdx="2" presStyleCnt="6" custScaleY="101064" custRadScaleRad="108014" custRadScaleInc="-7600">
        <dgm:presLayoutVars>
          <dgm:bulletEnabled val="1"/>
        </dgm:presLayoutVars>
      </dgm:prSet>
      <dgm:spPr/>
    </dgm:pt>
    <dgm:pt modelId="{D37E22FC-B3E6-42E3-81EC-958C2886FF2F}" type="pres">
      <dgm:prSet presAssocID="{7CC193FC-3222-4936-9C9D-395C95C4AC1D}" presName="dummy" presStyleCnt="0"/>
      <dgm:spPr/>
    </dgm:pt>
    <dgm:pt modelId="{43A60045-8DF1-44C6-A626-C5A7EAD5D155}" type="pres">
      <dgm:prSet presAssocID="{03596F9B-5781-471C-B9BC-7EE0F3898915}" presName="sibTrans" presStyleLbl="sibTrans2D1" presStyleIdx="2" presStyleCnt="6" custScaleY="100354"/>
      <dgm:spPr/>
    </dgm:pt>
    <dgm:pt modelId="{E04BB8E0-B7B4-4B59-9EDA-CC2AB77129D4}" type="pres">
      <dgm:prSet presAssocID="{D25E73DD-67C3-4DBF-BFD6-706FB8DD1DC6}" presName="node" presStyleLbl="node1" presStyleIdx="3" presStyleCnt="6" custScaleY="101064" custRadScaleRad="98001" custRadScaleInc="-22">
        <dgm:presLayoutVars>
          <dgm:bulletEnabled val="1"/>
        </dgm:presLayoutVars>
      </dgm:prSet>
      <dgm:spPr/>
    </dgm:pt>
    <dgm:pt modelId="{31D90C99-08C8-4FF8-B578-B6B6C28C80E5}" type="pres">
      <dgm:prSet presAssocID="{D25E73DD-67C3-4DBF-BFD6-706FB8DD1DC6}" presName="dummy" presStyleCnt="0"/>
      <dgm:spPr/>
    </dgm:pt>
    <dgm:pt modelId="{48C6406B-454D-432C-99E2-D760F22F0EB8}" type="pres">
      <dgm:prSet presAssocID="{C33D2467-0BCB-47A2-9E11-AD0F1B758DCE}" presName="sibTrans" presStyleLbl="sibTrans2D1" presStyleIdx="3" presStyleCnt="6" custScaleY="100354"/>
      <dgm:spPr/>
    </dgm:pt>
    <dgm:pt modelId="{5A80B015-84DE-4A8F-858B-C71D936E5036}" type="pres">
      <dgm:prSet presAssocID="{B15C5E4E-5C5A-46CD-932D-ECCB1306F62F}" presName="node" presStyleLbl="node1" presStyleIdx="4" presStyleCnt="6">
        <dgm:presLayoutVars>
          <dgm:bulletEnabled val="1"/>
        </dgm:presLayoutVars>
      </dgm:prSet>
      <dgm:spPr/>
    </dgm:pt>
    <dgm:pt modelId="{E2B03332-DF3D-47D4-92F7-45F971462F39}" type="pres">
      <dgm:prSet presAssocID="{B15C5E4E-5C5A-46CD-932D-ECCB1306F62F}" presName="dummy" presStyleCnt="0"/>
      <dgm:spPr/>
    </dgm:pt>
    <dgm:pt modelId="{2FD6E146-6235-4B3C-A32E-F07156EDB201}" type="pres">
      <dgm:prSet presAssocID="{B9F29346-99CA-4008-A306-4B4F17AC3C5E}" presName="sibTrans" presStyleLbl="sibTrans2D1" presStyleIdx="4" presStyleCnt="6"/>
      <dgm:spPr/>
    </dgm:pt>
    <dgm:pt modelId="{CAA8682E-42F0-45B4-B111-AEC71B785B66}" type="pres">
      <dgm:prSet presAssocID="{81A3F066-D134-4662-9BE9-5A45F371DE6E}" presName="node" presStyleLbl="node1" presStyleIdx="5" presStyleCnt="6">
        <dgm:presLayoutVars>
          <dgm:bulletEnabled val="1"/>
        </dgm:presLayoutVars>
      </dgm:prSet>
      <dgm:spPr/>
    </dgm:pt>
    <dgm:pt modelId="{F76309E6-88EF-469D-9479-8A5F6E2CFAC8}" type="pres">
      <dgm:prSet presAssocID="{81A3F066-D134-4662-9BE9-5A45F371DE6E}" presName="dummy" presStyleCnt="0"/>
      <dgm:spPr/>
    </dgm:pt>
    <dgm:pt modelId="{EF9DC0B1-E0FE-46D0-A981-74E3595FE93E}" type="pres">
      <dgm:prSet presAssocID="{5E42737E-1083-4BA4-9BF4-8FF3E9E444CF}" presName="sibTrans" presStyleLbl="sibTrans2D1" presStyleIdx="5" presStyleCnt="6"/>
      <dgm:spPr/>
    </dgm:pt>
  </dgm:ptLst>
  <dgm:cxnLst>
    <dgm:cxn modelId="{8343E512-D756-4DBC-8324-6ECBC9A8C5DF}" srcId="{9B085F71-DDCB-4D15-A412-F20ED7050EB3}" destId="{D25E73DD-67C3-4DBF-BFD6-706FB8DD1DC6}" srcOrd="3" destOrd="0" parTransId="{E9479F5B-E463-4CA7-800C-73240CC4FF59}" sibTransId="{C33D2467-0BCB-47A2-9E11-AD0F1B758DCE}"/>
    <dgm:cxn modelId="{0D7DEB1D-4FFA-40E1-8337-CC25F0E71DFA}" type="presOf" srcId="{C33D2467-0BCB-47A2-9E11-AD0F1B758DCE}" destId="{48C6406B-454D-432C-99E2-D760F22F0EB8}" srcOrd="0" destOrd="0" presId="urn:microsoft.com/office/officeart/2005/8/layout/radial6"/>
    <dgm:cxn modelId="{96DF0225-F17C-4BDA-8A26-45D8E7B8FAC2}" type="presOf" srcId="{5E42737E-1083-4BA4-9BF4-8FF3E9E444CF}" destId="{EF9DC0B1-E0FE-46D0-A981-74E3595FE93E}" srcOrd="0" destOrd="0" presId="urn:microsoft.com/office/officeart/2005/8/layout/radial6"/>
    <dgm:cxn modelId="{0099E434-9BBF-40F5-9FE2-1AABE102167C}" srcId="{9B085F71-DDCB-4D15-A412-F20ED7050EB3}" destId="{EF1A45A0-2EE7-4D99-8B8A-1F77B5FD7F12}" srcOrd="1" destOrd="0" parTransId="{3C1A0600-8259-4506-ABDE-4A4B6B538A9E}" sibTransId="{38FCF01D-4E38-4600-9A02-6B8A4C8B65CC}"/>
    <dgm:cxn modelId="{C8BB403C-2D6D-4C7E-8D17-54AE3DED67D6}" type="presOf" srcId="{D25E73DD-67C3-4DBF-BFD6-706FB8DD1DC6}" destId="{E04BB8E0-B7B4-4B59-9EDA-CC2AB77129D4}" srcOrd="0" destOrd="0" presId="urn:microsoft.com/office/officeart/2005/8/layout/radial6"/>
    <dgm:cxn modelId="{E9A9FF3F-D527-4169-AD81-A4D8ED560E9A}" type="presOf" srcId="{03596F9B-5781-471C-B9BC-7EE0F3898915}" destId="{43A60045-8DF1-44C6-A626-C5A7EAD5D155}" srcOrd="0" destOrd="0" presId="urn:microsoft.com/office/officeart/2005/8/layout/radial6"/>
    <dgm:cxn modelId="{F03C7267-6294-455B-B6DD-939F37F37ABF}" type="presOf" srcId="{38FCF01D-4E38-4600-9A02-6B8A4C8B65CC}" destId="{EF638447-78DD-4BB8-B889-87B296E0DA82}" srcOrd="0" destOrd="0" presId="urn:microsoft.com/office/officeart/2005/8/layout/radial6"/>
    <dgm:cxn modelId="{9294A176-1B50-418C-B00C-C43FF09BF759}" srcId="{89C7957F-2488-485E-B69A-10B6E6578140}" destId="{9B085F71-DDCB-4D15-A412-F20ED7050EB3}" srcOrd="0" destOrd="0" parTransId="{6361FDDF-80B2-4624-900F-B1A3FEAB72C5}" sibTransId="{22998674-4162-40AB-B1A1-CA8A9ECFBFD4}"/>
    <dgm:cxn modelId="{78CE5657-1B74-4951-9247-60BACC730B94}" srcId="{9B085F71-DDCB-4D15-A412-F20ED7050EB3}" destId="{1CB22537-8125-401F-9222-0029BC6A4BB2}" srcOrd="0" destOrd="0" parTransId="{82745021-44E8-4B0D-B744-ED8A56A21695}" sibTransId="{E55BBDB7-89AA-4367-B881-DD2F6F6C23C1}"/>
    <dgm:cxn modelId="{CD07DE7F-ECDE-44A6-BD25-B741697319AB}" type="presOf" srcId="{7CC193FC-3222-4936-9C9D-395C95C4AC1D}" destId="{19C3CAAB-84CA-4432-864B-977C1DE63ADB}" srcOrd="0" destOrd="0" presId="urn:microsoft.com/office/officeart/2005/8/layout/radial6"/>
    <dgm:cxn modelId="{750F2E90-EC86-4ED7-827A-F32D41A1F261}" type="presOf" srcId="{89C7957F-2488-485E-B69A-10B6E6578140}" destId="{3030F4B1-B55C-446D-9CC5-43A7F6E8B2DD}" srcOrd="0" destOrd="0" presId="urn:microsoft.com/office/officeart/2005/8/layout/radial6"/>
    <dgm:cxn modelId="{36AE9991-8C6E-4828-B6C1-48FF12769453}" type="presOf" srcId="{EF1A45A0-2EE7-4D99-8B8A-1F77B5FD7F12}" destId="{3FA4FE6B-7B0B-4F44-B935-184FBEBB3653}" srcOrd="0" destOrd="0" presId="urn:microsoft.com/office/officeart/2005/8/layout/radial6"/>
    <dgm:cxn modelId="{9F1F5B99-8D79-4DD1-88B2-80953AE78282}" type="presOf" srcId="{B9F29346-99CA-4008-A306-4B4F17AC3C5E}" destId="{2FD6E146-6235-4B3C-A32E-F07156EDB201}" srcOrd="0" destOrd="0" presId="urn:microsoft.com/office/officeart/2005/8/layout/radial6"/>
    <dgm:cxn modelId="{FB01A1A1-9CDF-4D23-A5E6-2E7ABFB33C0F}" type="presOf" srcId="{81A3F066-D134-4662-9BE9-5A45F371DE6E}" destId="{CAA8682E-42F0-45B4-B111-AEC71B785B66}" srcOrd="0" destOrd="0" presId="urn:microsoft.com/office/officeart/2005/8/layout/radial6"/>
    <dgm:cxn modelId="{89B04FA7-7187-4D39-9F0D-343BA8F2EAA2}" type="presOf" srcId="{B15C5E4E-5C5A-46CD-932D-ECCB1306F62F}" destId="{5A80B015-84DE-4A8F-858B-C71D936E5036}" srcOrd="0" destOrd="0" presId="urn:microsoft.com/office/officeart/2005/8/layout/radial6"/>
    <dgm:cxn modelId="{23D33EA8-8E37-4901-85AC-4A6E90B3ED18}" srcId="{9B085F71-DDCB-4D15-A412-F20ED7050EB3}" destId="{81A3F066-D134-4662-9BE9-5A45F371DE6E}" srcOrd="5" destOrd="0" parTransId="{B3823006-BEF2-430B-B45E-8DB37B810B50}" sibTransId="{5E42737E-1083-4BA4-9BF4-8FF3E9E444CF}"/>
    <dgm:cxn modelId="{429D9DA8-BE63-4CAE-8237-F43B4C12DFF5}" type="presOf" srcId="{E55BBDB7-89AA-4367-B881-DD2F6F6C23C1}" destId="{D04BC989-5E02-44EA-A40F-7F064EFA56F5}" srcOrd="0" destOrd="0" presId="urn:microsoft.com/office/officeart/2005/8/layout/radial6"/>
    <dgm:cxn modelId="{D03216B0-C8AF-42ED-8EAC-7C237E037584}" srcId="{9B085F71-DDCB-4D15-A412-F20ED7050EB3}" destId="{7CC193FC-3222-4936-9C9D-395C95C4AC1D}" srcOrd="2" destOrd="0" parTransId="{4D00668B-29EC-4C27-9B02-4ECE943F9155}" sibTransId="{03596F9B-5781-471C-B9BC-7EE0F3898915}"/>
    <dgm:cxn modelId="{EF598EE7-A2DB-4F54-9E26-18C691C90A02}" type="presOf" srcId="{9B085F71-DDCB-4D15-A412-F20ED7050EB3}" destId="{D1049AD8-68C4-4FD5-814B-8BD81F75654C}" srcOrd="0" destOrd="0" presId="urn:microsoft.com/office/officeart/2005/8/layout/radial6"/>
    <dgm:cxn modelId="{1B2577E9-32AD-4410-8AA3-DDDB32D7DD37}" type="presOf" srcId="{1CB22537-8125-401F-9222-0029BC6A4BB2}" destId="{FFB69074-DDBF-48EF-B39A-A3B8C3634665}" srcOrd="0" destOrd="0" presId="urn:microsoft.com/office/officeart/2005/8/layout/radial6"/>
    <dgm:cxn modelId="{202841FA-8049-4F92-9846-DA08E5800F81}" srcId="{9B085F71-DDCB-4D15-A412-F20ED7050EB3}" destId="{B15C5E4E-5C5A-46CD-932D-ECCB1306F62F}" srcOrd="4" destOrd="0" parTransId="{84D1A0E5-7A6F-4093-ABC3-B973F2B69AD4}" sibTransId="{B9F29346-99CA-4008-A306-4B4F17AC3C5E}"/>
    <dgm:cxn modelId="{EA79586C-C73C-4280-9649-943BF1653CF6}" type="presParOf" srcId="{3030F4B1-B55C-446D-9CC5-43A7F6E8B2DD}" destId="{D1049AD8-68C4-4FD5-814B-8BD81F75654C}" srcOrd="0" destOrd="0" presId="urn:microsoft.com/office/officeart/2005/8/layout/radial6"/>
    <dgm:cxn modelId="{81A8EFF8-2872-4090-B95E-C6A314E00D07}" type="presParOf" srcId="{3030F4B1-B55C-446D-9CC5-43A7F6E8B2DD}" destId="{FFB69074-DDBF-48EF-B39A-A3B8C3634665}" srcOrd="1" destOrd="0" presId="urn:microsoft.com/office/officeart/2005/8/layout/radial6"/>
    <dgm:cxn modelId="{2C2E14E4-1483-4C48-980B-1FD39354E5D6}" type="presParOf" srcId="{3030F4B1-B55C-446D-9CC5-43A7F6E8B2DD}" destId="{7421939B-FBFA-449F-8F89-A83CF8FEFF96}" srcOrd="2" destOrd="0" presId="urn:microsoft.com/office/officeart/2005/8/layout/radial6"/>
    <dgm:cxn modelId="{B1251F15-44CF-41A4-8C00-4EDFB043629F}" type="presParOf" srcId="{3030F4B1-B55C-446D-9CC5-43A7F6E8B2DD}" destId="{D04BC989-5E02-44EA-A40F-7F064EFA56F5}" srcOrd="3" destOrd="0" presId="urn:microsoft.com/office/officeart/2005/8/layout/radial6"/>
    <dgm:cxn modelId="{1698DCE0-EB62-44BA-8F0D-07B3720895E1}" type="presParOf" srcId="{3030F4B1-B55C-446D-9CC5-43A7F6E8B2DD}" destId="{3FA4FE6B-7B0B-4F44-B935-184FBEBB3653}" srcOrd="4" destOrd="0" presId="urn:microsoft.com/office/officeart/2005/8/layout/radial6"/>
    <dgm:cxn modelId="{FB8E90C5-7DF1-4589-AEE1-F6C738BAEFBE}" type="presParOf" srcId="{3030F4B1-B55C-446D-9CC5-43A7F6E8B2DD}" destId="{3FEB1D31-90B7-4542-8D29-A3BEE95D8601}" srcOrd="5" destOrd="0" presId="urn:microsoft.com/office/officeart/2005/8/layout/radial6"/>
    <dgm:cxn modelId="{0C733D63-5DC8-4337-BFA6-258DDD49B654}" type="presParOf" srcId="{3030F4B1-B55C-446D-9CC5-43A7F6E8B2DD}" destId="{EF638447-78DD-4BB8-B889-87B296E0DA82}" srcOrd="6" destOrd="0" presId="urn:microsoft.com/office/officeart/2005/8/layout/radial6"/>
    <dgm:cxn modelId="{84896FF0-DB1D-41A2-80E3-BB8208B3F092}" type="presParOf" srcId="{3030F4B1-B55C-446D-9CC5-43A7F6E8B2DD}" destId="{19C3CAAB-84CA-4432-864B-977C1DE63ADB}" srcOrd="7" destOrd="0" presId="urn:microsoft.com/office/officeart/2005/8/layout/radial6"/>
    <dgm:cxn modelId="{E099F353-6F20-4F44-B2F3-60F64C9EC871}" type="presParOf" srcId="{3030F4B1-B55C-446D-9CC5-43A7F6E8B2DD}" destId="{D37E22FC-B3E6-42E3-81EC-958C2886FF2F}" srcOrd="8" destOrd="0" presId="urn:microsoft.com/office/officeart/2005/8/layout/radial6"/>
    <dgm:cxn modelId="{C8E24ADD-6D8C-42BB-871A-950214153A19}" type="presParOf" srcId="{3030F4B1-B55C-446D-9CC5-43A7F6E8B2DD}" destId="{43A60045-8DF1-44C6-A626-C5A7EAD5D155}" srcOrd="9" destOrd="0" presId="urn:microsoft.com/office/officeart/2005/8/layout/radial6"/>
    <dgm:cxn modelId="{83E5A874-B7DC-4449-8467-BF837289815A}" type="presParOf" srcId="{3030F4B1-B55C-446D-9CC5-43A7F6E8B2DD}" destId="{E04BB8E0-B7B4-4B59-9EDA-CC2AB77129D4}" srcOrd="10" destOrd="0" presId="urn:microsoft.com/office/officeart/2005/8/layout/radial6"/>
    <dgm:cxn modelId="{35CB7E3D-82B3-4205-A82C-E92141BB59D9}" type="presParOf" srcId="{3030F4B1-B55C-446D-9CC5-43A7F6E8B2DD}" destId="{31D90C99-08C8-4FF8-B578-B6B6C28C80E5}" srcOrd="11" destOrd="0" presId="urn:microsoft.com/office/officeart/2005/8/layout/radial6"/>
    <dgm:cxn modelId="{6C8C8651-2346-4BE8-BABA-A8BF729B1733}" type="presParOf" srcId="{3030F4B1-B55C-446D-9CC5-43A7F6E8B2DD}" destId="{48C6406B-454D-432C-99E2-D760F22F0EB8}" srcOrd="12" destOrd="0" presId="urn:microsoft.com/office/officeart/2005/8/layout/radial6"/>
    <dgm:cxn modelId="{3FA8A7D0-2251-4E84-B8E3-9891074E5658}" type="presParOf" srcId="{3030F4B1-B55C-446D-9CC5-43A7F6E8B2DD}" destId="{5A80B015-84DE-4A8F-858B-C71D936E5036}" srcOrd="13" destOrd="0" presId="urn:microsoft.com/office/officeart/2005/8/layout/radial6"/>
    <dgm:cxn modelId="{6CC7B883-4125-4C8B-A4FE-3941AAB11E8F}" type="presParOf" srcId="{3030F4B1-B55C-446D-9CC5-43A7F6E8B2DD}" destId="{E2B03332-DF3D-47D4-92F7-45F971462F39}" srcOrd="14" destOrd="0" presId="urn:microsoft.com/office/officeart/2005/8/layout/radial6"/>
    <dgm:cxn modelId="{08D98652-105D-4BF0-AF33-E8BC09EBBFB2}" type="presParOf" srcId="{3030F4B1-B55C-446D-9CC5-43A7F6E8B2DD}" destId="{2FD6E146-6235-4B3C-A32E-F07156EDB201}" srcOrd="15" destOrd="0" presId="urn:microsoft.com/office/officeart/2005/8/layout/radial6"/>
    <dgm:cxn modelId="{1743A9AA-C8E6-4BB2-B41C-F4218500C3C2}" type="presParOf" srcId="{3030F4B1-B55C-446D-9CC5-43A7F6E8B2DD}" destId="{CAA8682E-42F0-45B4-B111-AEC71B785B66}" srcOrd="16" destOrd="0" presId="urn:microsoft.com/office/officeart/2005/8/layout/radial6"/>
    <dgm:cxn modelId="{EE8F1534-1D1A-4D35-9B2F-897C7E2B1F09}" type="presParOf" srcId="{3030F4B1-B55C-446D-9CC5-43A7F6E8B2DD}" destId="{F76309E6-88EF-469D-9479-8A5F6E2CFAC8}" srcOrd="17" destOrd="0" presId="urn:microsoft.com/office/officeart/2005/8/layout/radial6"/>
    <dgm:cxn modelId="{952ED549-3362-4E17-A0E3-07BD5991204F}" type="presParOf" srcId="{3030F4B1-B55C-446D-9CC5-43A7F6E8B2DD}" destId="{EF9DC0B1-E0FE-46D0-A981-74E3595FE93E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9DC0B1-E0FE-46D0-A981-74E3595FE93E}">
      <dsp:nvSpPr>
        <dsp:cNvPr id="0" name=""/>
        <dsp:cNvSpPr/>
      </dsp:nvSpPr>
      <dsp:spPr>
        <a:xfrm>
          <a:off x="3487398" y="758880"/>
          <a:ext cx="5217203" cy="5217203"/>
        </a:xfrm>
        <a:prstGeom prst="blockArc">
          <a:avLst>
            <a:gd name="adj1" fmla="val 12600000"/>
            <a:gd name="adj2" fmla="val 16200000"/>
            <a:gd name="adj3" fmla="val 45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6E146-6235-4B3C-A32E-F07156EDB201}">
      <dsp:nvSpPr>
        <dsp:cNvPr id="0" name=""/>
        <dsp:cNvSpPr/>
      </dsp:nvSpPr>
      <dsp:spPr>
        <a:xfrm>
          <a:off x="3487398" y="758880"/>
          <a:ext cx="5217203" cy="5217203"/>
        </a:xfrm>
        <a:prstGeom prst="blockArc">
          <a:avLst>
            <a:gd name="adj1" fmla="val 9000000"/>
            <a:gd name="adj2" fmla="val 12600000"/>
            <a:gd name="adj3" fmla="val 45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6406B-454D-432C-99E2-D760F22F0EB8}">
      <dsp:nvSpPr>
        <dsp:cNvPr id="0" name=""/>
        <dsp:cNvSpPr/>
      </dsp:nvSpPr>
      <dsp:spPr>
        <a:xfrm>
          <a:off x="3457288" y="698861"/>
          <a:ext cx="5217203" cy="5235672"/>
        </a:xfrm>
        <a:prstGeom prst="blockArc">
          <a:avLst>
            <a:gd name="adj1" fmla="val 5359140"/>
            <a:gd name="adj2" fmla="val 8920389"/>
            <a:gd name="adj3" fmla="val 45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60045-8DF1-44C6-A626-C5A7EAD5D155}">
      <dsp:nvSpPr>
        <dsp:cNvPr id="0" name=""/>
        <dsp:cNvSpPr/>
      </dsp:nvSpPr>
      <dsp:spPr>
        <a:xfrm>
          <a:off x="3745848" y="711796"/>
          <a:ext cx="5217203" cy="5235672"/>
        </a:xfrm>
        <a:prstGeom prst="blockArc">
          <a:avLst>
            <a:gd name="adj1" fmla="val 1919975"/>
            <a:gd name="adj2" fmla="val 5748836"/>
            <a:gd name="adj3" fmla="val 45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638447-78DD-4BB8-B889-87B296E0DA82}">
      <dsp:nvSpPr>
        <dsp:cNvPr id="0" name=""/>
        <dsp:cNvSpPr/>
      </dsp:nvSpPr>
      <dsp:spPr>
        <a:xfrm>
          <a:off x="3656749" y="866141"/>
          <a:ext cx="5217203" cy="5235672"/>
        </a:xfrm>
        <a:prstGeom prst="blockArc">
          <a:avLst>
            <a:gd name="adj1" fmla="val 19421358"/>
            <a:gd name="adj2" fmla="val 1679618"/>
            <a:gd name="adj3" fmla="val 45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BC989-5E02-44EA-A40F-7F064EFA56F5}">
      <dsp:nvSpPr>
        <dsp:cNvPr id="0" name=""/>
        <dsp:cNvSpPr/>
      </dsp:nvSpPr>
      <dsp:spPr>
        <a:xfrm>
          <a:off x="3575047" y="787424"/>
          <a:ext cx="5217203" cy="5217203"/>
        </a:xfrm>
        <a:prstGeom prst="blockArc">
          <a:avLst>
            <a:gd name="adj1" fmla="val 16081790"/>
            <a:gd name="adj2" fmla="val 19614915"/>
            <a:gd name="adj3" fmla="val 45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49AD8-68C4-4FD5-814B-8BD81F75654C}">
      <dsp:nvSpPr>
        <dsp:cNvPr id="0" name=""/>
        <dsp:cNvSpPr/>
      </dsp:nvSpPr>
      <dsp:spPr>
        <a:xfrm>
          <a:off x="4923234" y="2194716"/>
          <a:ext cx="2345531" cy="23455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solidFill>
                <a:schemeClr val="bg1"/>
              </a:solidFill>
            </a:rPr>
            <a:t>DATA SCIENCE LIFECYCLE</a:t>
          </a:r>
          <a:endParaRPr lang="en-IN" sz="2900" b="1" kern="1200" dirty="0">
            <a:solidFill>
              <a:schemeClr val="bg1"/>
            </a:solidFill>
          </a:endParaRPr>
        </a:p>
      </dsp:txBody>
      <dsp:txXfrm>
        <a:off x="5266729" y="2538211"/>
        <a:ext cx="1658541" cy="1658541"/>
      </dsp:txXfrm>
    </dsp:sp>
    <dsp:sp modelId="{FFB69074-DDBF-48EF-B39A-A3B8C3634665}">
      <dsp:nvSpPr>
        <dsp:cNvPr id="0" name=""/>
        <dsp:cNvSpPr/>
      </dsp:nvSpPr>
      <dsp:spPr>
        <a:xfrm>
          <a:off x="5275064" y="-2947"/>
          <a:ext cx="1641871" cy="16418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u="none" kern="1200" dirty="0">
              <a:solidFill>
                <a:schemeClr val="bg1"/>
              </a:solidFill>
            </a:rPr>
            <a:t>01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Problem Statement</a:t>
          </a:r>
          <a:endParaRPr lang="en-IN" sz="1700" b="1" kern="1200" dirty="0">
            <a:solidFill>
              <a:schemeClr val="bg1"/>
            </a:solidFill>
          </a:endParaRPr>
        </a:p>
      </dsp:txBody>
      <dsp:txXfrm>
        <a:off x="5515510" y="237499"/>
        <a:ext cx="1160979" cy="1160979"/>
      </dsp:txXfrm>
    </dsp:sp>
    <dsp:sp modelId="{3FA4FE6B-7B0B-4F44-B935-184FBEBB3653}">
      <dsp:nvSpPr>
        <dsp:cNvPr id="0" name=""/>
        <dsp:cNvSpPr/>
      </dsp:nvSpPr>
      <dsp:spPr>
        <a:xfrm>
          <a:off x="7498843" y="1144589"/>
          <a:ext cx="1641871" cy="16593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02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Data Mining</a:t>
          </a:r>
          <a:endParaRPr lang="en-IN" sz="1700" b="1" kern="1200" dirty="0">
            <a:solidFill>
              <a:schemeClr val="bg1"/>
            </a:solidFill>
          </a:endParaRPr>
        </a:p>
      </dsp:txBody>
      <dsp:txXfrm>
        <a:off x="7739289" y="1387594"/>
        <a:ext cx="1160979" cy="1173331"/>
      </dsp:txXfrm>
    </dsp:sp>
    <dsp:sp modelId="{19C3CAAB-84CA-4432-864B-977C1DE63ADB}">
      <dsp:nvSpPr>
        <dsp:cNvPr id="0" name=""/>
        <dsp:cNvSpPr/>
      </dsp:nvSpPr>
      <dsp:spPr>
        <a:xfrm>
          <a:off x="7695618" y="3850972"/>
          <a:ext cx="1641871" cy="16593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03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Data Cleaning</a:t>
          </a:r>
          <a:endParaRPr lang="en-IN" sz="1700" b="1" kern="1200" dirty="0">
            <a:solidFill>
              <a:schemeClr val="bg1"/>
            </a:solidFill>
          </a:endParaRPr>
        </a:p>
      </dsp:txBody>
      <dsp:txXfrm>
        <a:off x="7936064" y="4093977"/>
        <a:ext cx="1160979" cy="1173331"/>
      </dsp:txXfrm>
    </dsp:sp>
    <dsp:sp modelId="{E04BB8E0-B7B4-4B59-9EDA-CC2AB77129D4}">
      <dsp:nvSpPr>
        <dsp:cNvPr id="0" name=""/>
        <dsp:cNvSpPr/>
      </dsp:nvSpPr>
      <dsp:spPr>
        <a:xfrm>
          <a:off x="5275255" y="5036342"/>
          <a:ext cx="1641871" cy="16593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04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Data Exploration</a:t>
          </a:r>
          <a:endParaRPr lang="en-IN" sz="1700" b="1" kern="1200" dirty="0">
            <a:solidFill>
              <a:schemeClr val="bg1"/>
            </a:solidFill>
          </a:endParaRPr>
        </a:p>
      </dsp:txBody>
      <dsp:txXfrm>
        <a:off x="5515701" y="5279347"/>
        <a:ext cx="1160979" cy="1173331"/>
      </dsp:txXfrm>
    </dsp:sp>
    <dsp:sp modelId="{5A80B015-84DE-4A8F-858B-C71D936E5036}">
      <dsp:nvSpPr>
        <dsp:cNvPr id="0" name=""/>
        <dsp:cNvSpPr/>
      </dsp:nvSpPr>
      <dsp:spPr>
        <a:xfrm>
          <a:off x="3067136" y="3821293"/>
          <a:ext cx="1641871" cy="16418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05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Feature Engineering</a:t>
          </a:r>
          <a:endParaRPr lang="en-IN" sz="1700" b="1" kern="1200" dirty="0">
            <a:solidFill>
              <a:schemeClr val="bg1"/>
            </a:solidFill>
          </a:endParaRPr>
        </a:p>
      </dsp:txBody>
      <dsp:txXfrm>
        <a:off x="3307582" y="4061739"/>
        <a:ext cx="1160979" cy="1160979"/>
      </dsp:txXfrm>
    </dsp:sp>
    <dsp:sp modelId="{CAA8682E-42F0-45B4-B111-AEC71B785B66}">
      <dsp:nvSpPr>
        <dsp:cNvPr id="0" name=""/>
        <dsp:cNvSpPr/>
      </dsp:nvSpPr>
      <dsp:spPr>
        <a:xfrm>
          <a:off x="3067136" y="1271799"/>
          <a:ext cx="1641871" cy="16418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06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Predictive Modeling</a:t>
          </a:r>
          <a:endParaRPr lang="en-IN" sz="1700" b="1" kern="1200" dirty="0">
            <a:solidFill>
              <a:schemeClr val="bg1"/>
            </a:solidFill>
          </a:endParaRPr>
        </a:p>
      </dsp:txBody>
      <dsp:txXfrm>
        <a:off x="3307582" y="1512245"/>
        <a:ext cx="1160979" cy="11609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635A6-6D81-4543-9318-10DFBF509E16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C9C3C-92D8-41C1-A839-3D123BD82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015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52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02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09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1187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02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80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599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47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822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30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12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0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740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44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870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4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434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540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  <p:sldLayoutId id="214748389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2196" y="1950084"/>
            <a:ext cx="9596176" cy="1646302"/>
          </a:xfrm>
        </p:spPr>
        <p:txBody>
          <a:bodyPr>
            <a:noAutofit/>
          </a:bodyPr>
          <a:lstStyle/>
          <a:p>
            <a:pPr algn="ctr"/>
            <a:r>
              <a:rPr lang="en-IN" sz="3500" b="1" dirty="0"/>
              <a:t>Predictive Analysis Approach for Stroke Prediction using various Machine Learning Algorithm and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6675" y="4943475"/>
            <a:ext cx="12192000" cy="156210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800" b="1" dirty="0">
                <a:solidFill>
                  <a:schemeClr val="tx1"/>
                </a:solidFill>
              </a:rPr>
              <a:t>PROJECT PRESENTATION BY</a:t>
            </a:r>
          </a:p>
          <a:p>
            <a:pPr algn="l">
              <a:lnSpc>
                <a:spcPct val="100000"/>
              </a:lnSpc>
            </a:pPr>
            <a:r>
              <a:rPr lang="en-US" sz="1800" b="1" dirty="0" err="1">
                <a:solidFill>
                  <a:schemeClr val="tx1"/>
                </a:solidFill>
              </a:rPr>
              <a:t>A.Divya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+mj-lt"/>
              </a:rPr>
              <a:t>(</a:t>
            </a:r>
            <a:r>
              <a:rPr lang="en-IN" sz="1800" b="1" i="0" dirty="0">
                <a:solidFill>
                  <a:schemeClr val="tx1"/>
                </a:solidFill>
                <a:effectLst/>
                <a:latin typeface="+mj-lt"/>
              </a:rPr>
              <a:t>EBEON0323785066)</a:t>
            </a:r>
            <a:r>
              <a:rPr lang="en-US" sz="1800" b="1" dirty="0">
                <a:solidFill>
                  <a:schemeClr val="tx1"/>
                </a:solidFill>
              </a:rPr>
              <a:t>	</a:t>
            </a:r>
          </a:p>
          <a:p>
            <a:pPr algn="l">
              <a:lnSpc>
                <a:spcPct val="100000"/>
              </a:lnSpc>
            </a:pPr>
            <a:fld id="{9767739D-23DF-4286-B2CE-7FD08F8FDB0A}" type="datetime4">
              <a:rPr lang="en-US" sz="1800" b="1" smtClean="0">
                <a:solidFill>
                  <a:schemeClr val="tx1"/>
                </a:solidFill>
              </a:rPr>
              <a:t>August 24, 2023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157240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98CD7-5D3B-0081-4EB8-8BB3D7933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85193"/>
            <a:ext cx="9905998" cy="543532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Exploratory Data Analysis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73DBC-8108-B20C-4D65-D7E8F4335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0745" y="1705280"/>
            <a:ext cx="5415980" cy="304739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87B3B2-5358-428B-8B64-5DF43B4520BD}"/>
              </a:ext>
            </a:extLst>
          </p:cNvPr>
          <p:cNvSpPr/>
          <p:nvPr/>
        </p:nvSpPr>
        <p:spPr>
          <a:xfrm>
            <a:off x="466724" y="1705280"/>
            <a:ext cx="5905501" cy="3362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i="0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EDA is applied to investigate the data and summarize the key insights.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It will give the basic understanding of the data, it’s </a:t>
            </a:r>
            <a:r>
              <a:rPr lang="en-US" sz="2400" i="0" dirty="0">
                <a:solidFill>
                  <a:schemeClr val="tx1"/>
                </a:solidFill>
                <a:effectLst/>
                <a:latin typeface="+mj-lt"/>
              </a:rPr>
              <a:t>distribution,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 null values and much more.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We can either explore data using graphs or through some python </a:t>
            </a:r>
            <a:r>
              <a:rPr lang="en-US" sz="2400" i="0" dirty="0">
                <a:solidFill>
                  <a:schemeClr val="tx1"/>
                </a:solidFill>
                <a:effectLst/>
                <a:latin typeface="+mj-lt"/>
              </a:rPr>
              <a:t>functions.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2400" i="0" dirty="0">
              <a:solidFill>
                <a:schemeClr val="tx1"/>
              </a:solidFill>
              <a:effectLst/>
              <a:latin typeface="+mj-lt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IN" sz="24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541662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EB0E4E-AECD-BCA2-527F-69CA12A85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5" y="51176"/>
            <a:ext cx="11973550" cy="68640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PRE-PROCESSING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971DF-9466-61B2-1AAB-84D40E3BA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83" t="23148" r="60545" b="43642"/>
          <a:stretch/>
        </p:blipFill>
        <p:spPr>
          <a:xfrm>
            <a:off x="6909169" y="1186795"/>
            <a:ext cx="4970035" cy="4150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03DA07-00EB-8B93-1637-8B024A3614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6" t="32639" r="43472" b="6243"/>
          <a:stretch/>
        </p:blipFill>
        <p:spPr>
          <a:xfrm>
            <a:off x="211668" y="1186795"/>
            <a:ext cx="6362970" cy="4910667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4AAC6B91-B592-C275-0CC5-AE21447D63BA}"/>
              </a:ext>
            </a:extLst>
          </p:cNvPr>
          <p:cNvSpPr txBox="1">
            <a:spLocks/>
          </p:cNvSpPr>
          <p:nvPr/>
        </p:nvSpPr>
        <p:spPr>
          <a:xfrm>
            <a:off x="211668" y="651933"/>
            <a:ext cx="6493931" cy="5348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cap="none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our data there are null values in BMI &amp; </a:t>
            </a:r>
            <a:r>
              <a:rPr lang="en-US" sz="1800" cap="non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Smoking_Status</a:t>
            </a:r>
            <a:r>
              <a:rPr lang="en-US" sz="1800" cap="non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column</a:t>
            </a:r>
            <a:endParaRPr lang="en-IN" sz="1800" cap="non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6228BC6B-949B-86A2-9C04-3E099B544F4D}"/>
              </a:ext>
            </a:extLst>
          </p:cNvPr>
          <p:cNvSpPr txBox="1">
            <a:spLocks/>
          </p:cNvSpPr>
          <p:nvPr/>
        </p:nvSpPr>
        <p:spPr>
          <a:xfrm>
            <a:off x="6443552" y="5403443"/>
            <a:ext cx="5536780" cy="686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cap="none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null values are filled with mean and mode</a:t>
            </a:r>
            <a:endParaRPr lang="en-IN" sz="1800" cap="non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800599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EB0E4E-AECD-BCA2-527F-69CA12A85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5" y="44171"/>
            <a:ext cx="11973550" cy="68640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 ENGINEERING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36DF2321-4572-FDF8-8CA2-49457B469F36}"/>
              </a:ext>
            </a:extLst>
          </p:cNvPr>
          <p:cNvSpPr txBox="1">
            <a:spLocks/>
          </p:cNvSpPr>
          <p:nvPr/>
        </p:nvSpPr>
        <p:spPr>
          <a:xfrm>
            <a:off x="109224" y="628650"/>
            <a:ext cx="11825599" cy="5686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dUMMY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variables: </a:t>
            </a:r>
            <a:r>
              <a:rPr lang="en-US" sz="1800" b="0" i="0" cap="none" dirty="0">
                <a:solidFill>
                  <a:srgbClr val="202124"/>
                </a:solidFill>
                <a:effectLst/>
              </a:rPr>
              <a:t>useful because </a:t>
            </a:r>
            <a:r>
              <a:rPr lang="en-US" sz="1800" b="0" i="0" cap="none" dirty="0">
                <a:solidFill>
                  <a:srgbClr val="040C28"/>
                </a:solidFill>
                <a:effectLst/>
              </a:rPr>
              <a:t>they allow us to include categorical variables in our analysis</a:t>
            </a:r>
            <a:r>
              <a:rPr lang="en-US" sz="1800" b="0" i="0" cap="none" dirty="0">
                <a:solidFill>
                  <a:srgbClr val="202124"/>
                </a:solidFill>
                <a:effectLst/>
              </a:rPr>
              <a:t>, which would otherwise be difficult to include due to their non-numeric nature</a:t>
            </a:r>
            <a:r>
              <a:rPr lang="en-US" sz="1800" b="0" i="0" dirty="0">
                <a:solidFill>
                  <a:srgbClr val="202124"/>
                </a:solidFill>
                <a:effectLst/>
              </a:rPr>
              <a:t>. </a:t>
            </a:r>
            <a:endParaRPr lang="en-IN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782E7-CFA6-7BE7-4FB8-87F6DFE66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5" t="30556" r="13828" b="10000"/>
          <a:stretch/>
        </p:blipFill>
        <p:spPr>
          <a:xfrm>
            <a:off x="183199" y="1212541"/>
            <a:ext cx="11825600" cy="531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08377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EB0E4E-AECD-BCA2-527F-69CA12A85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5" y="44171"/>
            <a:ext cx="11973550" cy="68640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 ENGINEERING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36DF2321-4572-FDF8-8CA2-49457B469F36}"/>
              </a:ext>
            </a:extLst>
          </p:cNvPr>
          <p:cNvSpPr txBox="1">
            <a:spLocks/>
          </p:cNvSpPr>
          <p:nvPr/>
        </p:nvSpPr>
        <p:spPr>
          <a:xfrm>
            <a:off x="109224" y="628650"/>
            <a:ext cx="11825599" cy="568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I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8CCFA-0233-F66C-88B1-1D6623B11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6" t="30277" r="13203" b="6112"/>
          <a:stretch/>
        </p:blipFill>
        <p:spPr>
          <a:xfrm>
            <a:off x="109224" y="730578"/>
            <a:ext cx="11973549" cy="577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75393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EB0E4E-AECD-BCA2-527F-69CA12A85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5" y="0"/>
            <a:ext cx="11973550" cy="68640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 ENGINEERING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36DF2321-4572-FDF8-8CA2-49457B469F36}"/>
              </a:ext>
            </a:extLst>
          </p:cNvPr>
          <p:cNvSpPr txBox="1">
            <a:spLocks/>
          </p:cNvSpPr>
          <p:nvPr/>
        </p:nvSpPr>
        <p:spPr>
          <a:xfrm>
            <a:off x="109224" y="686407"/>
            <a:ext cx="11825599" cy="5686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cap="none" dirty="0">
                <a:solidFill>
                  <a:srgbClr val="000000"/>
                </a:solidFill>
              </a:rPr>
              <a:t>Normalization </a:t>
            </a:r>
            <a:r>
              <a:rPr lang="en-US" sz="1800" b="0" i="0" cap="none" dirty="0">
                <a:solidFill>
                  <a:srgbClr val="000000"/>
                </a:solidFill>
                <a:effectLst/>
              </a:rPr>
              <a:t>technique is also referred to as scaling. The min-max scaling method helps the dataset to shift and rescale the values of their attributes, so they end up ranging between 0 and 1.</a:t>
            </a:r>
            <a:endParaRPr lang="en-IN" sz="1800" cap="non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3BC89-05C3-EE19-B99C-255EB0239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72" t="25981" r="11736" b="34815"/>
          <a:stretch/>
        </p:blipFill>
        <p:spPr>
          <a:xfrm>
            <a:off x="123449" y="1372813"/>
            <a:ext cx="11811374" cy="479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25890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EB0E4E-AECD-BCA2-527F-69CA12A85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5" y="0"/>
            <a:ext cx="11973550" cy="68640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BUILDING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36DF2321-4572-FDF8-8CA2-49457B469F36}"/>
              </a:ext>
            </a:extLst>
          </p:cNvPr>
          <p:cNvSpPr txBox="1">
            <a:spLocks/>
          </p:cNvSpPr>
          <p:nvPr/>
        </p:nvSpPr>
        <p:spPr>
          <a:xfrm>
            <a:off x="109225" y="686407"/>
            <a:ext cx="11825599" cy="568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I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78071ECA-B496-C12E-A85B-1CDED6FF14CC}"/>
              </a:ext>
            </a:extLst>
          </p:cNvPr>
          <p:cNvSpPr txBox="1">
            <a:spLocks/>
          </p:cNvSpPr>
          <p:nvPr/>
        </p:nvSpPr>
        <p:spPr>
          <a:xfrm>
            <a:off x="109225" y="686407"/>
            <a:ext cx="3215000" cy="447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LOGISTIC REGRESSION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EA74A3B-3D22-9861-AE63-33D1F3026D37}"/>
              </a:ext>
            </a:extLst>
          </p:cNvPr>
          <p:cNvSpPr txBox="1"/>
          <p:nvPr/>
        </p:nvSpPr>
        <p:spPr>
          <a:xfrm>
            <a:off x="109226" y="1066800"/>
            <a:ext cx="11973550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Library used : </a:t>
            </a:r>
            <a:r>
              <a:rPr lang="en-IN" sz="1600" dirty="0" err="1"/>
              <a:t>sklearn.linear_model</a:t>
            </a:r>
            <a:r>
              <a:rPr lang="en-IN" sz="1600" dirty="0"/>
              <a:t> (</a:t>
            </a:r>
            <a:r>
              <a:rPr lang="en-IN" sz="1600" dirty="0" err="1"/>
              <a:t>LogisticRegression</a:t>
            </a:r>
            <a:r>
              <a:rPr lang="en-I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Accuracy : 98.3%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Recall :98%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Precision :100%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AC1CEB-9CCB-8521-3C28-39DAF338B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562" y="2674560"/>
            <a:ext cx="4265239" cy="4097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BF712E-8EF9-5AA8-4024-AA92ADAC7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32" t="38362" r="40780" b="8333"/>
          <a:stretch/>
        </p:blipFill>
        <p:spPr>
          <a:xfrm>
            <a:off x="457199" y="2636460"/>
            <a:ext cx="5587743" cy="411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5405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EB0E4E-AECD-BCA2-527F-69CA12A85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5" y="0"/>
            <a:ext cx="11973550" cy="68640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BUILDING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36DF2321-4572-FDF8-8CA2-49457B469F36}"/>
              </a:ext>
            </a:extLst>
          </p:cNvPr>
          <p:cNvSpPr txBox="1">
            <a:spLocks/>
          </p:cNvSpPr>
          <p:nvPr/>
        </p:nvSpPr>
        <p:spPr>
          <a:xfrm>
            <a:off x="109225" y="686407"/>
            <a:ext cx="11825599" cy="568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I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78071ECA-B496-C12E-A85B-1CDED6FF14CC}"/>
              </a:ext>
            </a:extLst>
          </p:cNvPr>
          <p:cNvSpPr txBox="1">
            <a:spLocks/>
          </p:cNvSpPr>
          <p:nvPr/>
        </p:nvSpPr>
        <p:spPr>
          <a:xfrm>
            <a:off x="109225" y="686407"/>
            <a:ext cx="4053200" cy="380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Support vector machine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EA74A3B-3D22-9861-AE63-33D1F3026D37}"/>
              </a:ext>
            </a:extLst>
          </p:cNvPr>
          <p:cNvSpPr txBox="1"/>
          <p:nvPr/>
        </p:nvSpPr>
        <p:spPr>
          <a:xfrm>
            <a:off x="109226" y="1066800"/>
            <a:ext cx="11973550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Library used : </a:t>
            </a:r>
            <a:r>
              <a:rPr lang="en-IN" sz="1600" dirty="0" err="1"/>
              <a:t>sklearn.svm</a:t>
            </a:r>
            <a:r>
              <a:rPr lang="en-IN" sz="1600" dirty="0"/>
              <a:t> (SVC)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Accuracy : 98.3%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Recall : 98%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Precision : 100%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D0E39-F2C8-AFD2-4CB3-36A5A3BBB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88" t="30784" r="40312" b="15744"/>
          <a:stretch/>
        </p:blipFill>
        <p:spPr>
          <a:xfrm>
            <a:off x="200025" y="2686049"/>
            <a:ext cx="5448300" cy="4096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549F9A-3F13-26DD-CD83-F6A082137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76" y="2702866"/>
            <a:ext cx="4038600" cy="409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7986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EB0E4E-AECD-BCA2-527F-69CA12A85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5" y="0"/>
            <a:ext cx="11973550" cy="68640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BUILDING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36DF2321-4572-FDF8-8CA2-49457B469F36}"/>
              </a:ext>
            </a:extLst>
          </p:cNvPr>
          <p:cNvSpPr txBox="1">
            <a:spLocks/>
          </p:cNvSpPr>
          <p:nvPr/>
        </p:nvSpPr>
        <p:spPr>
          <a:xfrm>
            <a:off x="109225" y="686407"/>
            <a:ext cx="11825599" cy="568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I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78071ECA-B496-C12E-A85B-1CDED6FF14CC}"/>
              </a:ext>
            </a:extLst>
          </p:cNvPr>
          <p:cNvSpPr txBox="1">
            <a:spLocks/>
          </p:cNvSpPr>
          <p:nvPr/>
        </p:nvSpPr>
        <p:spPr>
          <a:xfrm>
            <a:off x="109225" y="686407"/>
            <a:ext cx="4053200" cy="380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DECISION TREE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EA74A3B-3D22-9861-AE63-33D1F3026D37}"/>
              </a:ext>
            </a:extLst>
          </p:cNvPr>
          <p:cNvSpPr txBox="1"/>
          <p:nvPr/>
        </p:nvSpPr>
        <p:spPr>
          <a:xfrm>
            <a:off x="109226" y="1066800"/>
            <a:ext cx="11973550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Library used : </a:t>
            </a:r>
            <a:r>
              <a:rPr lang="en-IN" sz="1600" dirty="0" err="1"/>
              <a:t>sklearn.tree</a:t>
            </a:r>
            <a:r>
              <a:rPr lang="en-IN" sz="1600" dirty="0"/>
              <a:t> (</a:t>
            </a:r>
            <a:r>
              <a:rPr lang="en-IN" sz="1600" dirty="0" err="1"/>
              <a:t>DecisionTreeClassifier</a:t>
            </a:r>
            <a:r>
              <a:rPr lang="en-I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Accuracy : 96.3%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Recall : 98%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Precision : 97%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D0E39-F2C8-AFD2-4CB3-36A5A3BBB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88" t="30784" r="40312" b="15744"/>
          <a:stretch/>
        </p:blipFill>
        <p:spPr>
          <a:xfrm>
            <a:off x="200025" y="2702866"/>
            <a:ext cx="5448300" cy="4096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549F9A-3F13-26DD-CD83-F6A082137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76" y="2702866"/>
            <a:ext cx="4038600" cy="409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5659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EB0E4E-AECD-BCA2-527F-69CA12A85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5" y="0"/>
            <a:ext cx="11973550" cy="68640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BUILDING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36DF2321-4572-FDF8-8CA2-49457B469F36}"/>
              </a:ext>
            </a:extLst>
          </p:cNvPr>
          <p:cNvSpPr txBox="1">
            <a:spLocks/>
          </p:cNvSpPr>
          <p:nvPr/>
        </p:nvSpPr>
        <p:spPr>
          <a:xfrm>
            <a:off x="109225" y="686407"/>
            <a:ext cx="11825599" cy="568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I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78071ECA-B496-C12E-A85B-1CDED6FF14CC}"/>
              </a:ext>
            </a:extLst>
          </p:cNvPr>
          <p:cNvSpPr txBox="1">
            <a:spLocks/>
          </p:cNvSpPr>
          <p:nvPr/>
        </p:nvSpPr>
        <p:spPr>
          <a:xfrm>
            <a:off x="109225" y="686407"/>
            <a:ext cx="4053200" cy="380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RANDOM FOREST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EA74A3B-3D22-9861-AE63-33D1F3026D37}"/>
              </a:ext>
            </a:extLst>
          </p:cNvPr>
          <p:cNvSpPr txBox="1"/>
          <p:nvPr/>
        </p:nvSpPr>
        <p:spPr>
          <a:xfrm>
            <a:off x="109226" y="1066800"/>
            <a:ext cx="11973550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Library used : sklearn.ensemble (</a:t>
            </a:r>
            <a:r>
              <a:rPr lang="en-IN" sz="1600" dirty="0" err="1"/>
              <a:t>RandomForestClassifier</a:t>
            </a:r>
            <a:r>
              <a:rPr lang="en-I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Accuracy : 98.3%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Recall : 98%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Precision : 100%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CE9A61-F5A0-9BB0-E1A6-CA2FA7FDE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28" t="26371" r="39766" b="20018"/>
          <a:stretch/>
        </p:blipFill>
        <p:spPr>
          <a:xfrm>
            <a:off x="381000" y="2741073"/>
            <a:ext cx="5520306" cy="40204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D06C0B-25A4-8DE6-891D-E964B32474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10" t="37083" r="50000" b="12917"/>
          <a:stretch/>
        </p:blipFill>
        <p:spPr>
          <a:xfrm>
            <a:off x="6290696" y="2741072"/>
            <a:ext cx="4377304" cy="40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2680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EB0E4E-AECD-BCA2-527F-69CA12A85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5" y="0"/>
            <a:ext cx="11973550" cy="68640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BUILDING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36DF2321-4572-FDF8-8CA2-49457B469F36}"/>
              </a:ext>
            </a:extLst>
          </p:cNvPr>
          <p:cNvSpPr txBox="1">
            <a:spLocks/>
          </p:cNvSpPr>
          <p:nvPr/>
        </p:nvSpPr>
        <p:spPr>
          <a:xfrm>
            <a:off x="109225" y="686407"/>
            <a:ext cx="11825599" cy="568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I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78071ECA-B496-C12E-A85B-1CDED6FF14CC}"/>
              </a:ext>
            </a:extLst>
          </p:cNvPr>
          <p:cNvSpPr txBox="1">
            <a:spLocks/>
          </p:cNvSpPr>
          <p:nvPr/>
        </p:nvSpPr>
        <p:spPr>
          <a:xfrm>
            <a:off x="109225" y="686407"/>
            <a:ext cx="4053200" cy="380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K-Nearest Neighbor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EA74A3B-3D22-9861-AE63-33D1F3026D37}"/>
              </a:ext>
            </a:extLst>
          </p:cNvPr>
          <p:cNvSpPr txBox="1"/>
          <p:nvPr/>
        </p:nvSpPr>
        <p:spPr>
          <a:xfrm>
            <a:off x="109226" y="1066800"/>
            <a:ext cx="11973550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Library used : </a:t>
            </a:r>
            <a:r>
              <a:rPr lang="en-IN" sz="1600" dirty="0" err="1"/>
              <a:t>sklearn.neighbors</a:t>
            </a:r>
            <a:r>
              <a:rPr lang="en-IN" sz="1600" dirty="0"/>
              <a:t> (</a:t>
            </a:r>
            <a:r>
              <a:rPr lang="en-IN" sz="1600" dirty="0" err="1"/>
              <a:t>KNeighborsClassifier</a:t>
            </a:r>
            <a:r>
              <a:rPr lang="en-I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Accuracy : 98.3%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Recall : 98%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Precision : 99%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63943A-5EE8-5815-79E5-AE3E3637C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44" t="31111" r="38828" b="17222"/>
          <a:stretch/>
        </p:blipFill>
        <p:spPr>
          <a:xfrm>
            <a:off x="299986" y="2809874"/>
            <a:ext cx="5472164" cy="3848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444EBC-83B2-8BA7-F765-36D594D0A0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4" t="10772" r="4166" b="5062"/>
          <a:stretch/>
        </p:blipFill>
        <p:spPr>
          <a:xfrm>
            <a:off x="6791325" y="2809874"/>
            <a:ext cx="4171950" cy="384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45964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66662AA-1EBE-E42B-75A7-CE67EC45AF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8289852"/>
              </p:ext>
            </p:extLst>
          </p:nvPr>
        </p:nvGraphicFramePr>
        <p:xfrm>
          <a:off x="0" y="114300"/>
          <a:ext cx="12192000" cy="6743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9733139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EB0E4E-AECD-BCA2-527F-69CA12A85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5" y="481316"/>
            <a:ext cx="11973550" cy="41018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Accuracy comparison</a:t>
            </a:r>
            <a:b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36DF2321-4572-FDF8-8CA2-49457B469F36}"/>
              </a:ext>
            </a:extLst>
          </p:cNvPr>
          <p:cNvSpPr txBox="1">
            <a:spLocks/>
          </p:cNvSpPr>
          <p:nvPr/>
        </p:nvSpPr>
        <p:spPr>
          <a:xfrm>
            <a:off x="109225" y="686407"/>
            <a:ext cx="11825599" cy="568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I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1D7C48-CB64-BA2F-ABC1-ACD114A34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72" t="44999" r="41172" b="5278"/>
          <a:stretch/>
        </p:blipFill>
        <p:spPr>
          <a:xfrm>
            <a:off x="528325" y="891498"/>
            <a:ext cx="6160784" cy="45758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A9F14E-068D-0BEF-0D52-DF37ABC1F297}"/>
              </a:ext>
            </a:extLst>
          </p:cNvPr>
          <p:cNvSpPr txBox="1"/>
          <p:nvPr/>
        </p:nvSpPr>
        <p:spPr>
          <a:xfrm>
            <a:off x="6734173" y="891497"/>
            <a:ext cx="5348602" cy="5993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We gathered the accuracy metrics of each model and made a comparison graph that shows the overall accuracies of each model.</a:t>
            </a:r>
            <a:r>
              <a:rPr lang="en-US" sz="2000" i="0" dirty="0">
                <a:effectLst/>
                <a:latin typeface="+mj-lt"/>
              </a:rPr>
              <a:t> 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Prediction models, Logistic Regression, Support Vector Machine, Decision Tree, Random Forest and K-Nearest </a:t>
            </a:r>
            <a:r>
              <a:rPr lang="en-IN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Neighbor</a:t>
            </a:r>
            <a:r>
              <a:rPr lang="en-IN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showed 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acceptable accuracy in identifying stroke-prone patients. </a:t>
            </a:r>
            <a:endParaRPr lang="en-IN" sz="20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This project hence helps to predict the stroke risk using prediction model and provide personalized warning and the lifestyle correction message.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By doing so, it urges medical users to strengthen the motivation of health management and induce changes in their health behaviors.</a:t>
            </a:r>
            <a:endParaRPr lang="en-US" sz="20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000" b="0" i="0" dirty="0">
              <a:solidFill>
                <a:srgbClr val="000000"/>
              </a:solidFill>
              <a:effectLst/>
              <a:latin typeface="+mj-lt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IN" sz="20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200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8737257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36DF2321-4572-FDF8-8CA2-49457B469F36}"/>
              </a:ext>
            </a:extLst>
          </p:cNvPr>
          <p:cNvSpPr txBox="1">
            <a:spLocks/>
          </p:cNvSpPr>
          <p:nvPr/>
        </p:nvSpPr>
        <p:spPr>
          <a:xfrm>
            <a:off x="109225" y="686407"/>
            <a:ext cx="11825599" cy="568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I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AC2B7-E173-D5AE-01B1-0A3FB282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680" y="0"/>
            <a:ext cx="12425360" cy="69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04881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36DF2321-4572-FDF8-8CA2-49457B469F36}"/>
              </a:ext>
            </a:extLst>
          </p:cNvPr>
          <p:cNvSpPr txBox="1">
            <a:spLocks/>
          </p:cNvSpPr>
          <p:nvPr/>
        </p:nvSpPr>
        <p:spPr>
          <a:xfrm>
            <a:off x="109225" y="686407"/>
            <a:ext cx="11825599" cy="568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I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6343E-2AFE-656F-AB59-F25A71581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42"/>
          <a:stretch/>
        </p:blipFill>
        <p:spPr>
          <a:xfrm>
            <a:off x="0" y="0"/>
            <a:ext cx="12192000" cy="689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02739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923F-38CA-ED28-5D4F-F75EE759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92" y="110493"/>
            <a:ext cx="9905998" cy="1478570"/>
          </a:xfrm>
        </p:spPr>
        <p:txBody>
          <a:bodyPr/>
          <a:lstStyle/>
          <a:p>
            <a:r>
              <a:rPr lang="en-US" b="1" dirty="0"/>
              <a:t>Problem Statement &amp; Data mining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2F69F-BF4D-E9B8-13ED-BF2008347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755" y="1258555"/>
            <a:ext cx="10881946" cy="2871318"/>
          </a:xfrm>
        </p:spPr>
        <p:txBody>
          <a:bodyPr>
            <a:noAutofit/>
          </a:bodyPr>
          <a:lstStyle/>
          <a:p>
            <a:pPr algn="just"/>
            <a:r>
              <a:rPr lang="en-US" sz="2400" cap="none" dirty="0">
                <a:latin typeface="+mj-lt"/>
              </a:rPr>
              <a:t>A</a:t>
            </a:r>
            <a:r>
              <a:rPr lang="en-US" sz="2400" b="0" i="0" cap="none" dirty="0">
                <a:solidFill>
                  <a:schemeClr val="tx1"/>
                </a:solidFill>
                <a:effectLst/>
                <a:latin typeface="+mj-lt"/>
              </a:rPr>
              <a:t>ccording to world health organization (who), stroke is known as the second leading cause of death globally, responsible for approximately 11% of total deaths. </a:t>
            </a:r>
          </a:p>
          <a:p>
            <a:pPr algn="just"/>
            <a:r>
              <a:rPr lang="en-US" sz="2400" cap="none" dirty="0">
                <a:latin typeface="+mj-lt"/>
              </a:rPr>
              <a:t>T</a:t>
            </a:r>
            <a:r>
              <a:rPr lang="en-US" sz="2400" b="0" i="0" cap="none" dirty="0">
                <a:solidFill>
                  <a:schemeClr val="tx1"/>
                </a:solidFill>
                <a:effectLst/>
                <a:latin typeface="+mj-lt"/>
              </a:rPr>
              <a:t>his dataset was extracted freely from </a:t>
            </a:r>
            <a:r>
              <a:rPr lang="en-US" sz="2400" b="0" i="0" cap="none" dirty="0" err="1">
                <a:solidFill>
                  <a:schemeClr val="tx1"/>
                </a:solidFill>
                <a:effectLst/>
                <a:latin typeface="+mj-lt"/>
              </a:rPr>
              <a:t>kaggle</a:t>
            </a:r>
            <a:r>
              <a:rPr lang="en-US" sz="2400" b="0" i="0" cap="none" dirty="0">
                <a:solidFill>
                  <a:schemeClr val="tx1"/>
                </a:solidFill>
                <a:effectLst/>
                <a:latin typeface="+mj-lt"/>
              </a:rPr>
              <a:t>, a data science and machine learning community for research purposes. It provides relevant information about patients such as gender, age, various diseases, and smoking status. </a:t>
            </a:r>
            <a:r>
              <a:rPr lang="en-IN" sz="2400" cap="none" dirty="0">
                <a:solidFill>
                  <a:schemeClr val="tx1"/>
                </a:solidFill>
                <a:latin typeface="+mj-lt"/>
              </a:rPr>
              <a:t> each row in the data provides relevant information about the patient.</a:t>
            </a:r>
          </a:p>
          <a:p>
            <a:pPr marL="0" indent="0" algn="just">
              <a:buNone/>
            </a:pPr>
            <a:br>
              <a:rPr lang="en-US" sz="2400" cap="none" dirty="0">
                <a:latin typeface="+mj-lt"/>
              </a:rPr>
            </a:br>
            <a:endParaRPr lang="en-IN" sz="2400" cap="none" dirty="0">
              <a:latin typeface="+mj-lt"/>
            </a:endParaRPr>
          </a:p>
          <a:p>
            <a:r>
              <a:rPr lang="en-IN" sz="2400" cap="none" dirty="0"/>
              <a:t>In this project, we attempt to bridge the gap by providing a systematic analysis of the various customer records for the purpose of stroke prediction.</a:t>
            </a:r>
          </a:p>
          <a:p>
            <a:endParaRPr lang="en-IN" sz="2400" cap="none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5867BC-6D13-BF80-59FB-CACA1EB40BC6}"/>
              </a:ext>
            </a:extLst>
          </p:cNvPr>
          <p:cNvSpPr txBox="1">
            <a:spLocks/>
          </p:cNvSpPr>
          <p:nvPr/>
        </p:nvSpPr>
        <p:spPr>
          <a:xfrm>
            <a:off x="891792" y="393054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Problem SOLUTION</a:t>
            </a:r>
            <a:endParaRPr lang="en-IN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4E046DC-0799-2AD1-0CF6-0D0A860644AA}"/>
              </a:ext>
            </a:extLst>
          </p:cNvPr>
          <p:cNvSpPr txBox="1">
            <a:spLocks/>
          </p:cNvSpPr>
          <p:nvPr/>
        </p:nvSpPr>
        <p:spPr>
          <a:xfrm>
            <a:off x="891792" y="4878514"/>
            <a:ext cx="10969451" cy="1868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IN" sz="2400" cap="none" dirty="0"/>
          </a:p>
        </p:txBody>
      </p:sp>
    </p:spTree>
    <p:extLst>
      <p:ext uri="{BB962C8B-B14F-4D97-AF65-F5344CB8AC3E}">
        <p14:creationId xmlns:p14="http://schemas.microsoft.com/office/powerpoint/2010/main" val="992565068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5A9E-F75A-F5F0-C505-0FFE6C93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527" y="266162"/>
            <a:ext cx="9905998" cy="748057"/>
          </a:xfrm>
        </p:spPr>
        <p:txBody>
          <a:bodyPr>
            <a:normAutofit/>
          </a:bodyPr>
          <a:lstStyle/>
          <a:p>
            <a:r>
              <a:rPr lang="en-US" b="1" dirty="0"/>
              <a:t>Attributes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D33600-CACE-F874-2D22-A30922B67562}"/>
              </a:ext>
            </a:extLst>
          </p:cNvPr>
          <p:cNvSpPr txBox="1"/>
          <p:nvPr/>
        </p:nvSpPr>
        <p:spPr>
          <a:xfrm>
            <a:off x="1217527" y="1074509"/>
            <a:ext cx="10338077" cy="544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+mj-lt"/>
              </a:rPr>
              <a:t>I</a:t>
            </a:r>
            <a:r>
              <a:rPr lang="en-US" b="0" i="0" dirty="0">
                <a:effectLst/>
                <a:latin typeface="+mj-lt"/>
              </a:rPr>
              <a:t>d: A unique identifier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+mj-lt"/>
              </a:rPr>
              <a:t>gender: “Male”, “Female” or “Other”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+mj-lt"/>
              </a:rPr>
              <a:t>age: age of the patient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+mj-lt"/>
              </a:rPr>
              <a:t>hypertension: 0 if the patient doesn’t have hypertension, 1 if the patient has hypertension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 err="1">
                <a:effectLst/>
                <a:latin typeface="+mj-lt"/>
              </a:rPr>
              <a:t>heart_disease</a:t>
            </a:r>
            <a:r>
              <a:rPr lang="en-US" b="0" i="0" dirty="0">
                <a:effectLst/>
                <a:latin typeface="+mj-lt"/>
              </a:rPr>
              <a:t>: 0 if the patient doesn’t have any heart diseases, 1 if the patient has a heart disease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 err="1">
                <a:effectLst/>
                <a:latin typeface="+mj-lt"/>
              </a:rPr>
              <a:t>ever_married</a:t>
            </a:r>
            <a:r>
              <a:rPr lang="en-US" b="0" i="0" dirty="0">
                <a:effectLst/>
                <a:latin typeface="+mj-lt"/>
              </a:rPr>
              <a:t>: “No” or “Yes”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 err="1">
                <a:effectLst/>
                <a:latin typeface="+mj-lt"/>
              </a:rPr>
              <a:t>work_type</a:t>
            </a:r>
            <a:r>
              <a:rPr lang="en-US" b="0" i="0" dirty="0">
                <a:effectLst/>
                <a:latin typeface="+mj-lt"/>
              </a:rPr>
              <a:t>: “children”, “</a:t>
            </a:r>
            <a:r>
              <a:rPr lang="en-US" b="0" i="0" dirty="0" err="1">
                <a:effectLst/>
                <a:latin typeface="+mj-lt"/>
              </a:rPr>
              <a:t>Govt_job</a:t>
            </a:r>
            <a:r>
              <a:rPr lang="en-US" b="0" i="0" dirty="0">
                <a:effectLst/>
                <a:latin typeface="+mj-lt"/>
              </a:rPr>
              <a:t>”, “</a:t>
            </a:r>
            <a:r>
              <a:rPr lang="en-US" b="0" i="0" dirty="0" err="1">
                <a:effectLst/>
                <a:latin typeface="+mj-lt"/>
              </a:rPr>
              <a:t>Never_worked</a:t>
            </a:r>
            <a:r>
              <a:rPr lang="en-US" b="0" i="0" dirty="0">
                <a:effectLst/>
                <a:latin typeface="+mj-lt"/>
              </a:rPr>
              <a:t>”, “Private” or “Self-employed”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 err="1">
                <a:effectLst/>
                <a:latin typeface="+mj-lt"/>
              </a:rPr>
              <a:t>Residence_type</a:t>
            </a:r>
            <a:r>
              <a:rPr lang="en-US" b="0" i="0" dirty="0">
                <a:effectLst/>
                <a:latin typeface="+mj-lt"/>
              </a:rPr>
              <a:t>: “Rural” or “Urban”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 err="1">
                <a:effectLst/>
                <a:latin typeface="+mj-lt"/>
              </a:rPr>
              <a:t>avg_glucose_level:average</a:t>
            </a:r>
            <a:r>
              <a:rPr lang="en-US" b="0" i="0" dirty="0">
                <a:effectLst/>
                <a:latin typeface="+mj-lt"/>
              </a:rPr>
              <a:t> glucose level in blood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 err="1">
                <a:effectLst/>
                <a:latin typeface="+mj-lt"/>
              </a:rPr>
              <a:t>bmi</a:t>
            </a:r>
            <a:r>
              <a:rPr lang="en-US" b="0" i="0" dirty="0">
                <a:effectLst/>
                <a:latin typeface="+mj-lt"/>
              </a:rPr>
              <a:t>: body mass index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 err="1">
                <a:effectLst/>
                <a:latin typeface="+mj-lt"/>
              </a:rPr>
              <a:t>smoking_status</a:t>
            </a:r>
            <a:r>
              <a:rPr lang="en-US" b="0" i="0" dirty="0">
                <a:effectLst/>
                <a:latin typeface="+mj-lt"/>
              </a:rPr>
              <a:t>: “formerly smoked”, “never smoked”, “smokes” or “Unknown”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+mj-lt"/>
              </a:rPr>
              <a:t>stroke: 1 if the patient had a stroke or 0 if not</a:t>
            </a:r>
          </a:p>
          <a:p>
            <a:pPr>
              <a:lnSpc>
                <a:spcPct val="150000"/>
              </a:lnSpc>
            </a:pP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2530723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5A9E-F75A-F5F0-C505-0FFE6C93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01" y="111946"/>
            <a:ext cx="10879223" cy="438688"/>
          </a:xfrm>
        </p:spPr>
        <p:txBody>
          <a:bodyPr>
            <a:normAutofit fontScale="90000"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5192D"/>
                </a:solidFill>
                <a:effectLst/>
              </a:rPr>
              <a:t>INSPECTING THE DATAFRAME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D33600-CACE-F874-2D22-A30922B67562}"/>
              </a:ext>
            </a:extLst>
          </p:cNvPr>
          <p:cNvSpPr txBox="1"/>
          <p:nvPr/>
        </p:nvSpPr>
        <p:spPr>
          <a:xfrm>
            <a:off x="331701" y="550634"/>
            <a:ext cx="111078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192D"/>
                </a:solidFill>
                <a:effectLst/>
                <a:latin typeface="+mj-lt"/>
                <a:cs typeface="Calibri" panose="020F0502020204030204" pitchFamily="34" charset="0"/>
              </a:rPr>
              <a:t>When you get a new DataFrame to work with, the first thing you need to do is explore it and see what it contains. There are several useful methods and attributes for this.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A2AB4F-2513-CB0E-89F3-10562843C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5" t="31085" r="14219" b="16944"/>
          <a:stretch/>
        </p:blipFill>
        <p:spPr>
          <a:xfrm>
            <a:off x="331701" y="1380514"/>
            <a:ext cx="11719387" cy="48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12980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5A9E-F75A-F5F0-C505-0FFE6C93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502" y="266162"/>
            <a:ext cx="9905998" cy="748057"/>
          </a:xfrm>
        </p:spPr>
        <p:txBody>
          <a:bodyPr>
            <a:normAutofit/>
          </a:bodyPr>
          <a:lstStyle/>
          <a:p>
            <a:r>
              <a:rPr lang="en-US" b="1" dirty="0"/>
              <a:t>Data Visualization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75EA8-2855-F240-F174-BD2F1160C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4" t="31528" r="13906" b="44305"/>
          <a:stretch/>
        </p:blipFill>
        <p:spPr>
          <a:xfrm>
            <a:off x="399436" y="3622842"/>
            <a:ext cx="11640777" cy="2220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4070E7-9165-4087-F678-BE81769856F7}"/>
              </a:ext>
            </a:extLst>
          </p:cNvPr>
          <p:cNvSpPr txBox="1"/>
          <p:nvPr/>
        </p:nvSpPr>
        <p:spPr>
          <a:xfrm>
            <a:off x="685800" y="1014219"/>
            <a:ext cx="10096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 i="0" dirty="0">
                <a:effectLst/>
                <a:latin typeface="+mj-lt"/>
              </a:rPr>
              <a:t>Data visualization</a:t>
            </a:r>
            <a:r>
              <a:rPr lang="en-US" sz="2400" b="0" i="0" dirty="0">
                <a:effectLst/>
                <a:latin typeface="+mj-lt"/>
              </a:rPr>
              <a:t> is a branch of data analysis that focuses on visualizing data. It plots data graphically and is a good way to communicate data inferences</a:t>
            </a:r>
            <a:r>
              <a:rPr lang="en-US" sz="2400" dirty="0">
                <a:latin typeface="+mj-lt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0" i="0" dirty="0">
                <a:effectLst/>
                <a:latin typeface="+mj-lt"/>
              </a:rPr>
              <a:t>We used the below two libraries for data visualization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Matplotlib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</a:rPr>
              <a:t>Seaborn</a:t>
            </a:r>
          </a:p>
        </p:txBody>
      </p:sp>
    </p:spTree>
    <p:extLst>
      <p:ext uri="{BB962C8B-B14F-4D97-AF65-F5344CB8AC3E}">
        <p14:creationId xmlns:p14="http://schemas.microsoft.com/office/powerpoint/2010/main" val="2741384487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5A9E-F75A-F5F0-C505-0FFE6C93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8" y="31997"/>
            <a:ext cx="12149172" cy="659991"/>
          </a:xfrm>
        </p:spPr>
        <p:txBody>
          <a:bodyPr>
            <a:noAutofit/>
          </a:bodyPr>
          <a:lstStyle/>
          <a:p>
            <a:pPr algn="l"/>
            <a: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Categorical variable analysis </a:t>
            </a: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[hypertension,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heart_disease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ever_married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work_type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Residence_type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smoking_status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]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E5F20-0BD1-4D8C-C01C-4D9224D39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774" y="3523798"/>
            <a:ext cx="3643665" cy="2590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61501E-7C3F-FEA9-7C38-96CC9FB8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699" y="3523798"/>
            <a:ext cx="3785038" cy="2577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3A9E21-0041-ABD1-F8D3-9B382771E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60" y="3523798"/>
            <a:ext cx="3719644" cy="2590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E6BC8D-0D6B-BF42-5817-52B260F0C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1" y="756963"/>
            <a:ext cx="3689113" cy="27668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7B3060-AC0E-BB8D-6DE4-17924939B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662" y="768910"/>
            <a:ext cx="3689113" cy="27668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4F159A-22FD-487C-A408-9BC486402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2583" y="768910"/>
            <a:ext cx="3678857" cy="275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70138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EB0E4E-AECD-BCA2-527F-69CA12A85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25" y="104167"/>
            <a:ext cx="11973550" cy="686407"/>
          </a:xfrm>
        </p:spPr>
        <p:txBody>
          <a:bodyPr>
            <a:normAutofit/>
          </a:bodyPr>
          <a:lstStyle/>
          <a:p>
            <a: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Continuous variable analysis </a:t>
            </a: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[id, age,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avg_glucose_level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bmi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]</a:t>
            </a:r>
            <a:endParaRPr lang="en-IN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3F39C3-2255-9D2A-F953-E45E1F681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833" y="3591910"/>
            <a:ext cx="3852252" cy="30165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2C20A6-595B-5FAC-3742-68CAE6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931" y="699379"/>
            <a:ext cx="3918596" cy="29389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B906AA-2D93-0530-502D-AE02F742E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833" y="730578"/>
            <a:ext cx="3852252" cy="28613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5F4CE9-F9EA-A9A3-5A45-F0A269860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221" y="3638326"/>
            <a:ext cx="3944306" cy="293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19532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7A2A89-E9FE-A8B3-C714-AF7A49343D83}"/>
              </a:ext>
            </a:extLst>
          </p:cNvPr>
          <p:cNvSpPr txBox="1">
            <a:spLocks/>
          </p:cNvSpPr>
          <p:nvPr/>
        </p:nvSpPr>
        <p:spPr>
          <a:xfrm>
            <a:off x="6645088" y="117988"/>
            <a:ext cx="3964073" cy="601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Pair Plot</a:t>
            </a:r>
            <a:endParaRPr lang="en-IN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DA34EE-7D41-8742-5F70-5FDDEDDFB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38" y="841298"/>
            <a:ext cx="5476683" cy="54766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AE7B29-58FC-2B10-7B0B-911597A225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7" t="10593" r="16346" b="5206"/>
          <a:stretch/>
        </p:blipFill>
        <p:spPr>
          <a:xfrm>
            <a:off x="0" y="944545"/>
            <a:ext cx="6525438" cy="36915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96AAECF-4310-BD78-0D58-5EC982E5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09" y="184828"/>
            <a:ext cx="4513161" cy="5464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Correlation MATRIX 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491099-E712-BD0D-4FD2-C00F8C3FBE3D}"/>
              </a:ext>
            </a:extLst>
          </p:cNvPr>
          <p:cNvSpPr txBox="1"/>
          <p:nvPr/>
        </p:nvSpPr>
        <p:spPr>
          <a:xfrm>
            <a:off x="189878" y="4816192"/>
            <a:ext cx="4844346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alibri" panose="020F0502020204030204" pitchFamily="34" charset="0"/>
              </a:rPr>
              <a:t>The darker the color, highly corelated to stroke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alibri" panose="020F0502020204030204" pitchFamily="34" charset="0"/>
              </a:rPr>
              <a:t>The lighter the color, less corelated to stroke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alibri" panose="020F0502020204030204" pitchFamily="34" charset="0"/>
              </a:rPr>
              <a:t>The Hypertension, highly corelated to stroke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alibri" panose="020F0502020204030204" pitchFamily="34" charset="0"/>
              </a:rPr>
              <a:t>The ID, less corelated to stroke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639124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977</TotalTime>
  <Words>994</Words>
  <Application>Microsoft Office PowerPoint</Application>
  <PresentationFormat>Widescreen</PresentationFormat>
  <Paragraphs>109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Tw Cen MT</vt:lpstr>
      <vt:lpstr>Wingdings</vt:lpstr>
      <vt:lpstr>Droplet</vt:lpstr>
      <vt:lpstr>Predictive Analysis Approach for Stroke Prediction using various Machine Learning Algorithm and Neural Networks</vt:lpstr>
      <vt:lpstr>PowerPoint Presentation</vt:lpstr>
      <vt:lpstr>Problem Statement &amp; Data mining</vt:lpstr>
      <vt:lpstr>Attributes</vt:lpstr>
      <vt:lpstr>INSPECTING THE DATAFRAME</vt:lpstr>
      <vt:lpstr>Data Visualization</vt:lpstr>
      <vt:lpstr>Categorical variable analysis = [hypertension, heart_disease, ever_married, work_type, Residence_type, smoking_status]</vt:lpstr>
      <vt:lpstr>Continuous variable analysis = [id, age, avg_glucose_level, bmi]</vt:lpstr>
      <vt:lpstr>Correlation MATRIX </vt:lpstr>
      <vt:lpstr>Exploratory Data Analysis</vt:lpstr>
      <vt:lpstr>Data PRE-PROCESSING</vt:lpstr>
      <vt:lpstr>FEATURE ENGINEERING</vt:lpstr>
      <vt:lpstr>FEATURE ENGINEERING</vt:lpstr>
      <vt:lpstr>FEATURE ENGINEERING</vt:lpstr>
      <vt:lpstr>Model BUILDING</vt:lpstr>
      <vt:lpstr>Model BUILDING</vt:lpstr>
      <vt:lpstr>Model BUILDING</vt:lpstr>
      <vt:lpstr>Model BUILDING</vt:lpstr>
      <vt:lpstr>Model BUILDING</vt:lpstr>
      <vt:lpstr>Accuracy comparison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     to                Machine Learning </dc:title>
  <dc:creator>Dell</dc:creator>
  <cp:lastModifiedBy>Dell</cp:lastModifiedBy>
  <cp:revision>123</cp:revision>
  <dcterms:created xsi:type="dcterms:W3CDTF">2023-06-26T13:54:42Z</dcterms:created>
  <dcterms:modified xsi:type="dcterms:W3CDTF">2023-08-24T10:17:38Z</dcterms:modified>
</cp:coreProperties>
</file>